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4" r:id="rId8"/>
    <p:sldId id="266" r:id="rId9"/>
    <p:sldId id="267" r:id="rId10"/>
    <p:sldId id="268" r:id="rId11"/>
    <p:sldId id="269" r:id="rId12"/>
    <p:sldId id="270"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24/02/1442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47A4E7-2E5C-40BB-9874-47DDA446248F}" type="datetimeFigureOut">
              <a:rPr lang="ar-SA" smtClean="0"/>
              <a:pPr/>
              <a:t>24/02/1442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D5EB09-B67D-4B45-8214-33AB951E912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sz="6000" b="1" dirty="0" smtClean="0"/>
              <a:t>المحاضرة الثالثة</a:t>
            </a:r>
            <a:br>
              <a:rPr lang="ar-SA" sz="6000" b="1" dirty="0" smtClean="0"/>
            </a:br>
            <a:r>
              <a:rPr lang="ar-SA" sz="4800" b="1" dirty="0" smtClean="0"/>
              <a:t>مناهج البحث في الدراسات الإعلامية</a:t>
            </a:r>
            <a:r>
              <a:rPr lang="en-US" sz="4800" dirty="0" smtClean="0"/>
              <a:t/>
            </a:r>
            <a:br>
              <a:rPr lang="en-US" sz="4800" dirty="0" smtClean="0"/>
            </a:b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0"/>
            <a:ext cx="8858280" cy="6858000"/>
          </a:xfrm>
        </p:spPr>
        <p:txBody>
          <a:bodyPr>
            <a:noAutofit/>
          </a:bodyPr>
          <a:lstStyle/>
          <a:p>
            <a:r>
              <a:rPr lang="ar-SA" b="1" dirty="0" smtClean="0">
                <a:solidFill>
                  <a:schemeClr val="tx1"/>
                </a:solidFill>
              </a:rPr>
              <a:t>رابعا : منهج دراسة الحالة</a:t>
            </a:r>
            <a:endParaRPr lang="en-US" b="1" dirty="0" smtClean="0">
              <a:solidFill>
                <a:schemeClr val="tx1"/>
              </a:solidFill>
            </a:endParaRPr>
          </a:p>
          <a:p>
            <a:pPr algn="r"/>
            <a:r>
              <a:rPr lang="ar-SA" b="1" dirty="0" smtClean="0">
                <a:solidFill>
                  <a:schemeClr val="tx1"/>
                </a:solidFill>
              </a:rPr>
              <a:t>يعرف </a:t>
            </a:r>
            <a:r>
              <a:rPr lang="ar-SA" b="1" dirty="0" smtClean="0">
                <a:solidFill>
                  <a:schemeClr val="tx1"/>
                </a:solidFill>
              </a:rPr>
              <a:t>منهج دراسة الحالة بأنه المنهج المعتمد علي دراسة حالة معينة أو عدد من الحالات بهدف دراستها وجمع معلومات متعمقة عنها </a:t>
            </a:r>
            <a:endParaRPr lang="ar-SA" b="1" dirty="0" smtClean="0">
              <a:solidFill>
                <a:schemeClr val="tx1"/>
              </a:solidFill>
            </a:endParaRPr>
          </a:p>
          <a:p>
            <a:pPr algn="r"/>
            <a:r>
              <a:rPr lang="ar-SA" b="1" dirty="0" smtClean="0">
                <a:solidFill>
                  <a:schemeClr val="tx1"/>
                </a:solidFill>
              </a:rPr>
              <a:t> </a:t>
            </a:r>
            <a:r>
              <a:rPr lang="ar-SA" b="1" dirty="0" smtClean="0">
                <a:solidFill>
                  <a:srgbClr val="C00000"/>
                </a:solidFill>
              </a:rPr>
              <a:t>مثل</a:t>
            </a:r>
            <a:r>
              <a:rPr lang="ar-SA" b="1" dirty="0" smtClean="0">
                <a:solidFill>
                  <a:schemeClr val="tx1"/>
                </a:solidFill>
              </a:rPr>
              <a:t> دراسة متعمقة علي وسيلة إعلامية : صحيفة أو قناة فضائية أو محطة إذاعية من بين المحطات أو القنوات أو الصحف " لوصف سياستها واتجاهاتها ومصادر تمويلها </a:t>
            </a:r>
            <a:r>
              <a:rPr lang="ar-SA" b="1" dirty="0" smtClean="0">
                <a:solidFill>
                  <a:schemeClr val="tx1"/>
                </a:solidFill>
              </a:rPr>
              <a:t>.</a:t>
            </a:r>
          </a:p>
          <a:p>
            <a:pPr algn="r"/>
            <a:r>
              <a:rPr lang="ar-SA" b="1" dirty="0" smtClean="0">
                <a:solidFill>
                  <a:schemeClr val="tx1"/>
                </a:solidFill>
              </a:rPr>
              <a:t> </a:t>
            </a:r>
            <a:r>
              <a:rPr lang="ar-SA" b="1" dirty="0" smtClean="0">
                <a:solidFill>
                  <a:schemeClr val="tx1"/>
                </a:solidFill>
              </a:rPr>
              <a:t>أو دراسة القائمين بالاتصال أو الجمهور أو وقائع معينة ، أو دراسة السمات الشخصية وتاريخ الحالة </a:t>
            </a:r>
            <a:r>
              <a:rPr lang="ar-SA" b="1" dirty="0" smtClean="0">
                <a:solidFill>
                  <a:schemeClr val="tx1"/>
                </a:solidFill>
              </a:rPr>
              <a:t>وتطورها</a:t>
            </a:r>
            <a:endParaRPr lang="en-US" b="1" dirty="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0"/>
            <a:ext cx="8858280" cy="6858000"/>
          </a:xfrm>
        </p:spPr>
        <p:txBody>
          <a:bodyPr>
            <a:noAutofit/>
          </a:bodyPr>
          <a:lstStyle/>
          <a:p>
            <a:r>
              <a:rPr lang="ar-SA" b="1" dirty="0" smtClean="0">
                <a:solidFill>
                  <a:schemeClr val="tx1"/>
                </a:solidFill>
              </a:rPr>
              <a:t>مميزات منهج دراسة حالة: </a:t>
            </a:r>
            <a:endParaRPr lang="en-US" b="1" dirty="0" smtClean="0">
              <a:solidFill>
                <a:schemeClr val="tx1"/>
              </a:solidFill>
            </a:endParaRPr>
          </a:p>
          <a:p>
            <a:pPr algn="r"/>
            <a:r>
              <a:rPr lang="ar-SA" b="1" dirty="0" smtClean="0">
                <a:solidFill>
                  <a:schemeClr val="tx1"/>
                </a:solidFill>
              </a:rPr>
              <a:t>-  </a:t>
            </a:r>
            <a:r>
              <a:rPr lang="ar-SA" b="1" dirty="0" smtClean="0">
                <a:solidFill>
                  <a:schemeClr val="tx1"/>
                </a:solidFill>
              </a:rPr>
              <a:t>يتميز منهج دراسة الحالة بالعمق أكثر ما يتميز بالاتساع </a:t>
            </a:r>
            <a:endParaRPr lang="en-US" b="1" dirty="0" smtClean="0">
              <a:solidFill>
                <a:schemeClr val="tx1"/>
              </a:solidFill>
            </a:endParaRPr>
          </a:p>
          <a:p>
            <a:pPr algn="r"/>
            <a:r>
              <a:rPr lang="ar-SA" b="1" dirty="0" smtClean="0">
                <a:solidFill>
                  <a:schemeClr val="tx1"/>
                </a:solidFill>
              </a:rPr>
              <a:t>- يتميز </a:t>
            </a:r>
            <a:r>
              <a:rPr lang="ar-SA" b="1" dirty="0" smtClean="0">
                <a:solidFill>
                  <a:schemeClr val="tx1"/>
                </a:solidFill>
              </a:rPr>
              <a:t>بالتحليل الكيفي للظواهر </a:t>
            </a:r>
            <a:r>
              <a:rPr lang="ar-SA" b="1" dirty="0" err="1" smtClean="0">
                <a:solidFill>
                  <a:schemeClr val="tx1"/>
                </a:solidFill>
              </a:rPr>
              <a:t>و</a:t>
            </a:r>
            <a:r>
              <a:rPr lang="ar-SA" b="1" dirty="0" smtClean="0">
                <a:solidFill>
                  <a:schemeClr val="tx1"/>
                </a:solidFill>
              </a:rPr>
              <a:t> الحالات </a:t>
            </a:r>
            <a:endParaRPr lang="en-US" b="1" dirty="0" smtClean="0">
              <a:solidFill>
                <a:schemeClr val="tx1"/>
              </a:solidFill>
            </a:endParaRPr>
          </a:p>
          <a:p>
            <a:pPr algn="r"/>
            <a:r>
              <a:rPr lang="ar-SA" b="1" dirty="0" smtClean="0">
                <a:solidFill>
                  <a:schemeClr val="tx1"/>
                </a:solidFill>
              </a:rPr>
              <a:t>- تتميز </a:t>
            </a:r>
            <a:r>
              <a:rPr lang="ar-SA" b="1" dirty="0" smtClean="0">
                <a:solidFill>
                  <a:schemeClr val="tx1"/>
                </a:solidFill>
              </a:rPr>
              <a:t>نتائج دراسة الحالة بالدقة والموضوعية </a:t>
            </a:r>
            <a:endParaRPr lang="en-US" b="1" dirty="0" smtClean="0">
              <a:solidFill>
                <a:schemeClr val="tx1"/>
              </a:solidFill>
            </a:endParaRPr>
          </a:p>
          <a:p>
            <a:pPr algn="r"/>
            <a:r>
              <a:rPr lang="ar-SA" b="1" dirty="0" smtClean="0">
                <a:solidFill>
                  <a:schemeClr val="tx1"/>
                </a:solidFill>
              </a:rPr>
              <a:t>- تتصف </a:t>
            </a:r>
            <a:r>
              <a:rPr lang="ar-SA" b="1" dirty="0" smtClean="0">
                <a:solidFill>
                  <a:schemeClr val="tx1"/>
                </a:solidFill>
              </a:rPr>
              <a:t>دراسة الحالة بالقدرة علي الوصول إلي تعميمات </a:t>
            </a:r>
            <a:endParaRPr lang="en-US" b="1" dirty="0" smtClean="0">
              <a:solidFill>
                <a:schemeClr val="tx1"/>
              </a:solidFill>
            </a:endParaRPr>
          </a:p>
          <a:p>
            <a:r>
              <a:rPr lang="ar-SA" b="1" dirty="0" smtClean="0">
                <a:solidFill>
                  <a:schemeClr val="tx1"/>
                </a:solidFill>
              </a:rPr>
              <a:t>عيوب دراسة حالة </a:t>
            </a:r>
            <a:endParaRPr lang="en-US" b="1" dirty="0" smtClean="0">
              <a:solidFill>
                <a:schemeClr val="tx1"/>
              </a:solidFill>
            </a:endParaRPr>
          </a:p>
          <a:p>
            <a:pPr algn="r"/>
            <a:r>
              <a:rPr lang="ar-SA" b="1" dirty="0" smtClean="0">
                <a:solidFill>
                  <a:schemeClr val="tx1"/>
                </a:solidFill>
              </a:rPr>
              <a:t>- يتعذر </a:t>
            </a:r>
            <a:r>
              <a:rPr lang="ar-SA" b="1" dirty="0" smtClean="0">
                <a:solidFill>
                  <a:schemeClr val="tx1"/>
                </a:solidFill>
              </a:rPr>
              <a:t>الوصول إلي التعميمات لا تعمم النتائج من دراسة عدد قليل من الحالات </a:t>
            </a:r>
            <a:endParaRPr lang="en-US" b="1" dirty="0" smtClean="0">
              <a:solidFill>
                <a:schemeClr val="tx1"/>
              </a:solidFill>
            </a:endParaRPr>
          </a:p>
          <a:p>
            <a:pPr algn="r"/>
            <a:r>
              <a:rPr lang="ar-SA" b="1" dirty="0" smtClean="0">
                <a:solidFill>
                  <a:schemeClr val="tx1"/>
                </a:solidFill>
              </a:rPr>
              <a:t>- غلبة </a:t>
            </a:r>
            <a:r>
              <a:rPr lang="ar-SA" b="1" dirty="0" smtClean="0">
                <a:solidFill>
                  <a:schemeClr val="tx1"/>
                </a:solidFill>
              </a:rPr>
              <a:t>الذاتية </a:t>
            </a:r>
            <a:endParaRPr lang="en-US" b="1" dirty="0" smtClean="0">
              <a:solidFill>
                <a:schemeClr val="tx1"/>
              </a:solidFill>
            </a:endParaRPr>
          </a:p>
          <a:p>
            <a:pPr algn="r"/>
            <a:r>
              <a:rPr lang="ar-SA" b="1" dirty="0" smtClean="0">
                <a:solidFill>
                  <a:schemeClr val="tx1"/>
                </a:solidFill>
              </a:rPr>
              <a:t>- دراسة </a:t>
            </a:r>
            <a:r>
              <a:rPr lang="ar-SA" b="1" dirty="0" smtClean="0">
                <a:solidFill>
                  <a:schemeClr val="tx1"/>
                </a:solidFill>
              </a:rPr>
              <a:t>الحالة تحتاج إلي وقت طويل وجهد كبير وتكاليف باهظة </a:t>
            </a:r>
            <a:endParaRPr lang="en-US" b="1" dirty="0">
              <a:solidFill>
                <a:schemeClr val="tx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6858000"/>
          </a:xfrm>
        </p:spPr>
        <p:txBody>
          <a:bodyPr>
            <a:noAutofit/>
          </a:bodyPr>
          <a:lstStyle/>
          <a:p>
            <a:r>
              <a:rPr lang="ar-SA" b="1" dirty="0" smtClean="0">
                <a:solidFill>
                  <a:schemeClr val="tx1"/>
                </a:solidFill>
              </a:rPr>
              <a:t>خامسا : المنهج المقارن</a:t>
            </a:r>
            <a:endParaRPr lang="en-US" b="1" dirty="0" smtClean="0">
              <a:solidFill>
                <a:schemeClr val="tx1"/>
              </a:solidFill>
            </a:endParaRPr>
          </a:p>
          <a:p>
            <a:pPr algn="r"/>
            <a:r>
              <a:rPr lang="ar-SA" b="1" dirty="0" smtClean="0">
                <a:solidFill>
                  <a:schemeClr val="tx1"/>
                </a:solidFill>
              </a:rPr>
              <a:t>المنهج المقارن : وهو المنهج الذي يعتمد على المقارنة في دراسة الظاهرة حيث يبرز أوجه الشبه والاختلاف فيما بين ظاهرتين أو </a:t>
            </a:r>
            <a:r>
              <a:rPr lang="ar-SA" b="1" dirty="0" smtClean="0">
                <a:solidFill>
                  <a:schemeClr val="tx1"/>
                </a:solidFill>
              </a:rPr>
              <a:t>أكثر.                        خطوات </a:t>
            </a:r>
            <a:r>
              <a:rPr lang="ar-SA" b="1" dirty="0" smtClean="0">
                <a:solidFill>
                  <a:schemeClr val="tx1"/>
                </a:solidFill>
              </a:rPr>
              <a:t>المنهج المقارن</a:t>
            </a:r>
            <a:endParaRPr lang="en-US" b="1" dirty="0" smtClean="0">
              <a:solidFill>
                <a:schemeClr val="tx1"/>
              </a:solidFill>
            </a:endParaRPr>
          </a:p>
          <a:p>
            <a:pPr algn="r"/>
            <a:r>
              <a:rPr lang="ar-SA" sz="2800" b="1" dirty="0" smtClean="0">
                <a:solidFill>
                  <a:schemeClr val="tx1"/>
                </a:solidFill>
              </a:rPr>
              <a:t>أ - تحديد موضوع المقارنة </a:t>
            </a:r>
            <a:endParaRPr lang="en-US" sz="2800" b="1" dirty="0" smtClean="0">
              <a:solidFill>
                <a:schemeClr val="tx1"/>
              </a:solidFill>
            </a:endParaRPr>
          </a:p>
          <a:p>
            <a:pPr algn="r"/>
            <a:r>
              <a:rPr lang="ar-SA" sz="2800" b="1" dirty="0" smtClean="0">
                <a:solidFill>
                  <a:schemeClr val="tx1"/>
                </a:solidFill>
              </a:rPr>
              <a:t>ب - وضع متغيرات المقارنة </a:t>
            </a:r>
            <a:endParaRPr lang="en-US" sz="2800" b="1" dirty="0" smtClean="0">
              <a:solidFill>
                <a:schemeClr val="tx1"/>
              </a:solidFill>
            </a:endParaRPr>
          </a:p>
          <a:p>
            <a:pPr algn="r"/>
            <a:r>
              <a:rPr lang="ar-SA" sz="2800" b="1" dirty="0" smtClean="0">
                <a:solidFill>
                  <a:schemeClr val="tx1"/>
                </a:solidFill>
              </a:rPr>
              <a:t>ج- تفسير بيانات موضوع المقارنة </a:t>
            </a:r>
            <a:endParaRPr lang="en-US" sz="2800" b="1" dirty="0" smtClean="0">
              <a:solidFill>
                <a:schemeClr val="tx1"/>
              </a:solidFill>
            </a:endParaRPr>
          </a:p>
          <a:p>
            <a:pPr algn="r"/>
            <a:r>
              <a:rPr lang="ar-SA" sz="2800" b="1" dirty="0" smtClean="0">
                <a:solidFill>
                  <a:schemeClr val="tx1"/>
                </a:solidFill>
              </a:rPr>
              <a:t>د- </a:t>
            </a:r>
            <a:r>
              <a:rPr lang="ar-SA" sz="2800" b="1" dirty="0" smtClean="0">
                <a:solidFill>
                  <a:schemeClr val="tx1"/>
                </a:solidFill>
              </a:rPr>
              <a:t>الحصول </a:t>
            </a:r>
            <a:r>
              <a:rPr lang="ar-SA" sz="2800" b="1" dirty="0" smtClean="0">
                <a:solidFill>
                  <a:schemeClr val="tx1"/>
                </a:solidFill>
              </a:rPr>
              <a:t>على نتائج المقارنة </a:t>
            </a:r>
            <a:endParaRPr lang="ar-SA" sz="2800" b="1" dirty="0" smtClean="0">
              <a:solidFill>
                <a:schemeClr val="tx1"/>
              </a:solidFill>
            </a:endParaRPr>
          </a:p>
          <a:p>
            <a:r>
              <a:rPr lang="ar-SA" b="1" dirty="0" smtClean="0">
                <a:solidFill>
                  <a:schemeClr val="tx1"/>
                </a:solidFill>
              </a:rPr>
              <a:t>الخصائص المميزة للمنهج المقارن :</a:t>
            </a:r>
            <a:endParaRPr lang="en-US" b="1" dirty="0" smtClean="0">
              <a:solidFill>
                <a:schemeClr val="tx1"/>
              </a:solidFill>
            </a:endParaRPr>
          </a:p>
          <a:p>
            <a:pPr algn="r">
              <a:buFontTx/>
              <a:buChar char="-"/>
            </a:pPr>
            <a:r>
              <a:rPr lang="ar-SA" sz="2800" b="1" dirty="0" smtClean="0">
                <a:solidFill>
                  <a:schemeClr val="tx1"/>
                </a:solidFill>
              </a:rPr>
              <a:t>التعامل </a:t>
            </a:r>
            <a:r>
              <a:rPr lang="ar-SA" sz="2800" b="1" dirty="0" smtClean="0">
                <a:solidFill>
                  <a:schemeClr val="tx1"/>
                </a:solidFill>
              </a:rPr>
              <a:t>مع الوحدات الكبيرة " حضارات – ثقافات – مجتمعات " </a:t>
            </a:r>
            <a:endParaRPr lang="ar-SA" sz="2800" b="1" dirty="0" smtClean="0">
              <a:solidFill>
                <a:schemeClr val="tx1"/>
              </a:solidFill>
            </a:endParaRPr>
          </a:p>
          <a:p>
            <a:pPr algn="r">
              <a:buFontTx/>
              <a:buChar char="-"/>
            </a:pPr>
            <a:r>
              <a:rPr lang="ar-SA" sz="2800" b="1" dirty="0" smtClean="0">
                <a:solidFill>
                  <a:schemeClr val="tx1"/>
                </a:solidFill>
              </a:rPr>
              <a:t> </a:t>
            </a:r>
            <a:r>
              <a:rPr lang="ar-SA" sz="2800" b="1" dirty="0" smtClean="0">
                <a:solidFill>
                  <a:schemeClr val="tx1"/>
                </a:solidFill>
              </a:rPr>
              <a:t>وجود اتفاق أو اختلاف في الوحدات مجال المقارنة </a:t>
            </a:r>
            <a:endParaRPr lang="en-US" sz="2800" b="1" dirty="0" smtClean="0">
              <a:solidFill>
                <a:schemeClr val="tx1"/>
              </a:solidFill>
            </a:endParaRPr>
          </a:p>
          <a:p>
            <a:pPr algn="r"/>
            <a:r>
              <a:rPr lang="ar-SA" sz="2800" b="1" dirty="0" smtClean="0">
                <a:solidFill>
                  <a:schemeClr val="tx1"/>
                </a:solidFill>
              </a:rPr>
              <a:t>- توحيد </a:t>
            </a:r>
            <a:r>
              <a:rPr lang="ar-SA" sz="2800" b="1" dirty="0" smtClean="0">
                <a:solidFill>
                  <a:schemeClr val="tx1"/>
                </a:solidFill>
              </a:rPr>
              <a:t>الرموز المستخدمة في إجراءات المقارنة مثل الرموز اللغوية ودلالاتها </a:t>
            </a:r>
            <a:endParaRPr lang="en-US" sz="2800" b="1" dirty="0" smtClean="0">
              <a:solidFill>
                <a:schemeClr val="tx1"/>
              </a:solidFill>
            </a:endParaRPr>
          </a:p>
          <a:p>
            <a:pPr algn="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28728" y="142852"/>
            <a:ext cx="6072230" cy="1143008"/>
          </a:xfrm>
        </p:spPr>
        <p:txBody>
          <a:bodyPr>
            <a:normAutofit fontScale="90000"/>
          </a:bodyPr>
          <a:lstStyle/>
          <a:p>
            <a:r>
              <a:rPr lang="ar-SA" b="1" dirty="0" smtClean="0"/>
              <a:t>مناهج البحث في الدراسات الإعلامية</a:t>
            </a:r>
            <a:endParaRPr lang="en-US" dirty="0"/>
          </a:p>
        </p:txBody>
      </p:sp>
      <p:sp>
        <p:nvSpPr>
          <p:cNvPr id="3" name="عنوان فرعي 2"/>
          <p:cNvSpPr>
            <a:spLocks noGrp="1"/>
          </p:cNvSpPr>
          <p:nvPr>
            <p:ph type="subTitle" idx="1"/>
          </p:nvPr>
        </p:nvSpPr>
        <p:spPr>
          <a:xfrm>
            <a:off x="285720" y="1285860"/>
            <a:ext cx="8215370" cy="7429552"/>
          </a:xfrm>
        </p:spPr>
        <p:txBody>
          <a:bodyPr>
            <a:normAutofit/>
          </a:bodyPr>
          <a:lstStyle/>
          <a:p>
            <a:r>
              <a:rPr lang="ar-SA" b="1" dirty="0" smtClean="0">
                <a:solidFill>
                  <a:schemeClr val="tx1"/>
                </a:solidFill>
              </a:rPr>
              <a:t>تعريف مناهج البحث </a:t>
            </a:r>
            <a:endParaRPr lang="en-US" b="1" dirty="0" smtClean="0">
              <a:solidFill>
                <a:schemeClr val="tx1"/>
              </a:solidFill>
            </a:endParaRPr>
          </a:p>
          <a:p>
            <a:pPr algn="r"/>
            <a:r>
              <a:rPr lang="ar-SA" b="1" dirty="0" smtClean="0">
                <a:solidFill>
                  <a:schemeClr val="tx1"/>
                </a:solidFill>
              </a:rPr>
              <a:t>يعرف المنهج </a:t>
            </a:r>
            <a:r>
              <a:rPr lang="ar-SA" b="1" dirty="0" smtClean="0">
                <a:solidFill>
                  <a:schemeClr val="tx1"/>
                </a:solidFill>
              </a:rPr>
              <a:t>:</a:t>
            </a:r>
          </a:p>
          <a:p>
            <a:pPr algn="r"/>
            <a:r>
              <a:rPr lang="ar-SA" b="1" dirty="0" smtClean="0">
                <a:solidFill>
                  <a:schemeClr val="tx1"/>
                </a:solidFill>
              </a:rPr>
              <a:t> </a:t>
            </a:r>
            <a:r>
              <a:rPr lang="ar-SA" b="1" dirty="0" smtClean="0">
                <a:solidFill>
                  <a:schemeClr val="tx1"/>
                </a:solidFill>
              </a:rPr>
              <a:t>بأنه الطريقة أو الوسيلة أو الأسلوب الذي يتبعه الباحث بهدف الكشف عن حقائق علمية معينة .</a:t>
            </a:r>
            <a:endParaRPr lang="en-US" b="1" dirty="0" smtClean="0">
              <a:solidFill>
                <a:schemeClr val="tx1"/>
              </a:solidFill>
            </a:endParaRPr>
          </a:p>
          <a:p>
            <a:pPr algn="r"/>
            <a:r>
              <a:rPr lang="ar-SA" b="1" dirty="0" smtClean="0">
                <a:solidFill>
                  <a:schemeClr val="tx1"/>
                </a:solidFill>
              </a:rPr>
              <a:t>تعرف مناهج البحث : </a:t>
            </a:r>
            <a:endParaRPr lang="ar-SA" b="1" dirty="0" smtClean="0">
              <a:solidFill>
                <a:schemeClr val="tx1"/>
              </a:solidFill>
            </a:endParaRPr>
          </a:p>
          <a:p>
            <a:pPr algn="r"/>
            <a:r>
              <a:rPr lang="ar-SA" b="1" dirty="0" smtClean="0">
                <a:solidFill>
                  <a:schemeClr val="tx1"/>
                </a:solidFill>
              </a:rPr>
              <a:t>بأنّها </a:t>
            </a:r>
            <a:r>
              <a:rPr lang="ar-SA" b="1" dirty="0" smtClean="0">
                <a:solidFill>
                  <a:schemeClr val="tx1"/>
                </a:solidFill>
              </a:rPr>
              <a:t>تلك الأساليب والطرق المستخدمة للكشف عن الحقائق والوقائع التي تنتج عن عدد من الملاحظات والدراسات والتجارب المطبقة لغايات اكتشاف الحقيقة والوصول إليها بشكلٍ قطعي.</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r>
              <a:rPr lang="ar-SA" b="1" dirty="0" smtClean="0">
                <a:solidFill>
                  <a:schemeClr val="tx1"/>
                </a:solidFill>
              </a:rPr>
              <a:t>مناهج </a:t>
            </a:r>
            <a:r>
              <a:rPr lang="ar-SA" b="1" dirty="0" smtClean="0">
                <a:solidFill>
                  <a:schemeClr val="tx1"/>
                </a:solidFill>
              </a:rPr>
              <a:t>البحث في الدراسات الإعلامية ومنها :</a:t>
            </a:r>
            <a:endParaRPr lang="en-US" b="1" dirty="0" smtClean="0">
              <a:solidFill>
                <a:schemeClr val="tx1"/>
              </a:solidFill>
            </a:endParaRPr>
          </a:p>
          <a:p>
            <a:pPr algn="r">
              <a:lnSpc>
                <a:spcPct val="150000"/>
              </a:lnSpc>
              <a:spcBef>
                <a:spcPts val="600"/>
              </a:spcBef>
              <a:spcAft>
                <a:spcPts val="600"/>
              </a:spcAft>
            </a:pPr>
            <a:r>
              <a:rPr lang="ar-SA" b="1" dirty="0" smtClean="0">
                <a:solidFill>
                  <a:schemeClr val="tx1"/>
                </a:solidFill>
              </a:rPr>
              <a:t>- المنهج التاريخي </a:t>
            </a:r>
            <a:endParaRPr lang="en-US" b="1" dirty="0" smtClean="0">
              <a:solidFill>
                <a:schemeClr val="tx1"/>
              </a:solidFill>
            </a:endParaRPr>
          </a:p>
          <a:p>
            <a:pPr algn="r">
              <a:lnSpc>
                <a:spcPct val="150000"/>
              </a:lnSpc>
              <a:spcBef>
                <a:spcPts val="600"/>
              </a:spcBef>
              <a:spcAft>
                <a:spcPts val="600"/>
              </a:spcAft>
            </a:pPr>
            <a:r>
              <a:rPr lang="ar-SA" b="1" dirty="0" smtClean="0">
                <a:solidFill>
                  <a:schemeClr val="tx1"/>
                </a:solidFill>
              </a:rPr>
              <a:t>- المنهج التجريبي </a:t>
            </a:r>
            <a:endParaRPr lang="en-US" b="1" dirty="0" smtClean="0">
              <a:solidFill>
                <a:schemeClr val="tx1"/>
              </a:solidFill>
            </a:endParaRPr>
          </a:p>
          <a:p>
            <a:pPr algn="r">
              <a:lnSpc>
                <a:spcPct val="150000"/>
              </a:lnSpc>
              <a:spcBef>
                <a:spcPts val="600"/>
              </a:spcBef>
              <a:spcAft>
                <a:spcPts val="600"/>
              </a:spcAft>
            </a:pPr>
            <a:r>
              <a:rPr lang="ar-SA" b="1" dirty="0" smtClean="0">
                <a:solidFill>
                  <a:schemeClr val="tx1"/>
                </a:solidFill>
              </a:rPr>
              <a:t>- منهج المسح الإعلامي </a:t>
            </a:r>
            <a:endParaRPr lang="en-US" b="1" dirty="0" smtClean="0">
              <a:solidFill>
                <a:schemeClr val="tx1"/>
              </a:solidFill>
            </a:endParaRPr>
          </a:p>
          <a:p>
            <a:pPr algn="r">
              <a:lnSpc>
                <a:spcPct val="150000"/>
              </a:lnSpc>
              <a:spcBef>
                <a:spcPts val="600"/>
              </a:spcBef>
              <a:spcAft>
                <a:spcPts val="600"/>
              </a:spcAft>
            </a:pPr>
            <a:r>
              <a:rPr lang="ar-SA" b="1" dirty="0" smtClean="0">
                <a:solidFill>
                  <a:schemeClr val="tx1"/>
                </a:solidFill>
              </a:rPr>
              <a:t>- منهج دراسة الحالة </a:t>
            </a:r>
            <a:endParaRPr lang="en-US" b="1" dirty="0" smtClean="0">
              <a:solidFill>
                <a:schemeClr val="tx1"/>
              </a:solidFill>
            </a:endParaRPr>
          </a:p>
          <a:p>
            <a:pPr algn="r">
              <a:lnSpc>
                <a:spcPct val="150000"/>
              </a:lnSpc>
              <a:spcBef>
                <a:spcPts val="600"/>
              </a:spcBef>
              <a:spcAft>
                <a:spcPts val="600"/>
              </a:spcAft>
            </a:pPr>
            <a:r>
              <a:rPr lang="ar-SA" b="1" dirty="0" smtClean="0">
                <a:solidFill>
                  <a:schemeClr val="tx1"/>
                </a:solidFill>
              </a:rPr>
              <a:t>- المنهج المقارن </a:t>
            </a: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929354"/>
          </a:xfrm>
        </p:spPr>
        <p:txBody>
          <a:bodyPr>
            <a:normAutofit fontScale="85000" lnSpcReduction="20000"/>
          </a:bodyPr>
          <a:lstStyle/>
          <a:p>
            <a:r>
              <a:rPr lang="ar-SA" b="1" dirty="0" smtClean="0">
                <a:solidFill>
                  <a:schemeClr val="tx1"/>
                </a:solidFill>
              </a:rPr>
              <a:t>أولا : المنهج التاريخي</a:t>
            </a:r>
            <a:endParaRPr lang="en-US" b="1" dirty="0" smtClean="0">
              <a:solidFill>
                <a:schemeClr val="tx1"/>
              </a:solidFill>
            </a:endParaRPr>
          </a:p>
          <a:p>
            <a:pPr algn="r"/>
            <a:r>
              <a:rPr lang="ar-SA" b="1" dirty="0" smtClean="0">
                <a:solidFill>
                  <a:schemeClr val="tx1"/>
                </a:solidFill>
              </a:rPr>
              <a:t>المنهج التاريخي : يعرف المنهج التاريخي  بأنه البحث الذي </a:t>
            </a:r>
            <a:r>
              <a:rPr lang="ar-SA" b="1" dirty="0" smtClean="0">
                <a:solidFill>
                  <a:schemeClr val="tx1"/>
                </a:solidFill>
              </a:rPr>
              <a:t>يصف </a:t>
            </a:r>
            <a:r>
              <a:rPr lang="ar-SA" b="1" dirty="0" smtClean="0">
                <a:solidFill>
                  <a:schemeClr val="tx1"/>
                </a:solidFill>
              </a:rPr>
              <a:t>ويسجل الأحداث التي وقعت في الزمن الماضي، ويقوم بدراستها وتحليلها وفق مجموعة من الأسس المنهجية، وذلك من أجل فهم الواقع بناء على ضوء الماضي.</a:t>
            </a:r>
            <a:endParaRPr lang="en-US" b="1" dirty="0" smtClean="0">
              <a:solidFill>
                <a:schemeClr val="tx1"/>
              </a:solidFill>
            </a:endParaRPr>
          </a:p>
          <a:p>
            <a:r>
              <a:rPr lang="ar-SA" b="1" dirty="0" smtClean="0">
                <a:solidFill>
                  <a:schemeClr val="tx1"/>
                </a:solidFill>
              </a:rPr>
              <a:t>خصائص البحوث </a:t>
            </a:r>
            <a:r>
              <a:rPr lang="ar-SA" b="1" dirty="0" smtClean="0">
                <a:solidFill>
                  <a:schemeClr val="tx1"/>
                </a:solidFill>
              </a:rPr>
              <a:t>التاريخية</a:t>
            </a:r>
            <a:endParaRPr lang="en-US" b="1" dirty="0" smtClean="0">
              <a:solidFill>
                <a:schemeClr val="tx1"/>
              </a:solidFill>
            </a:endParaRPr>
          </a:p>
          <a:p>
            <a:pPr marL="514350" indent="-514350" algn="r">
              <a:buFont typeface="+mj-cs"/>
              <a:buAutoNum type="arabic1Minus"/>
            </a:pPr>
            <a:r>
              <a:rPr lang="ar-SA" b="1" dirty="0" smtClean="0">
                <a:solidFill>
                  <a:schemeClr val="tx1"/>
                </a:solidFill>
              </a:rPr>
              <a:t> </a:t>
            </a:r>
            <a:r>
              <a:rPr lang="ar-SA" b="1" dirty="0" smtClean="0">
                <a:solidFill>
                  <a:schemeClr val="tx1"/>
                </a:solidFill>
              </a:rPr>
              <a:t>يفيد المنهج التاريخي في تعقب الظاهرة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يحتاج </a:t>
            </a:r>
            <a:r>
              <a:rPr lang="ar-SA" b="1" dirty="0" smtClean="0">
                <a:solidFill>
                  <a:schemeClr val="tx1"/>
                </a:solidFill>
              </a:rPr>
              <a:t>المنهج من </a:t>
            </a:r>
            <a:r>
              <a:rPr lang="ar-SA" b="1" dirty="0" smtClean="0">
                <a:solidFill>
                  <a:schemeClr val="tx1"/>
                </a:solidFill>
              </a:rPr>
              <a:t>الباحث إلى جهد مكثف للتحقق من موضوعية البيانات والمعلومات التاريخية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يعد المنهج التاريخي طريقة لاختبار فرض أو مجموعة من الفروض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يهتم هذا المنهج بالوثائق والسجلات والمستندات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يعتمد الباحث على معلومات وبيانات من المصادر الأولية والثانوية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يعتمد الباحث في المنهج التاريخي على العديد من المصادر كالسجلات والوثائق التاريخية والمذكرات والموسوعات والتراجم والدراسات والبحوث </a:t>
            </a:r>
            <a:endParaRPr lang="en-US" b="1"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4000" cy="7429528"/>
          </a:xfrm>
        </p:spPr>
        <p:txBody>
          <a:bodyPr>
            <a:noAutofit/>
          </a:bodyPr>
          <a:lstStyle/>
          <a:p>
            <a:r>
              <a:rPr lang="ar-SA" sz="2800" b="1" dirty="0" smtClean="0">
                <a:solidFill>
                  <a:schemeClr val="tx1"/>
                </a:solidFill>
              </a:rPr>
              <a:t>خطوات المنهج التاريخي</a:t>
            </a:r>
            <a:endParaRPr lang="en-US" sz="2800" b="1" dirty="0" smtClean="0">
              <a:solidFill>
                <a:schemeClr val="tx1"/>
              </a:solidFill>
            </a:endParaRPr>
          </a:p>
          <a:p>
            <a:pPr algn="r"/>
            <a:r>
              <a:rPr lang="ar-SA" sz="2800" b="1" dirty="0" smtClean="0">
                <a:solidFill>
                  <a:schemeClr val="tx1"/>
                </a:solidFill>
              </a:rPr>
              <a:t>أ- </a:t>
            </a:r>
            <a:r>
              <a:rPr lang="ar-SA" sz="2800" b="1" dirty="0" smtClean="0">
                <a:solidFill>
                  <a:srgbClr val="C00000"/>
                </a:solidFill>
              </a:rPr>
              <a:t>تحديد مشكلة البحث </a:t>
            </a:r>
            <a:r>
              <a:rPr lang="ar-SA" sz="2800" b="1" dirty="0" smtClean="0">
                <a:solidFill>
                  <a:srgbClr val="C00000"/>
                </a:solidFill>
              </a:rPr>
              <a:t>                              </a:t>
            </a:r>
            <a:r>
              <a:rPr lang="ar-SA" sz="2800" b="1" dirty="0" err="1" smtClean="0">
                <a:solidFill>
                  <a:srgbClr val="C00000"/>
                </a:solidFill>
              </a:rPr>
              <a:t>ج</a:t>
            </a:r>
            <a:r>
              <a:rPr lang="ar-SA" sz="2800" b="1" dirty="0" smtClean="0">
                <a:solidFill>
                  <a:srgbClr val="C00000"/>
                </a:solidFill>
              </a:rPr>
              <a:t>- </a:t>
            </a:r>
            <a:r>
              <a:rPr lang="ar-SA" sz="2800" b="1" dirty="0" smtClean="0">
                <a:solidFill>
                  <a:srgbClr val="C00000"/>
                </a:solidFill>
              </a:rPr>
              <a:t>نقد البيانات التاريخية </a:t>
            </a:r>
            <a:endParaRPr lang="en-US" sz="2800" b="1" dirty="0" smtClean="0">
              <a:solidFill>
                <a:srgbClr val="C00000"/>
              </a:solidFill>
            </a:endParaRPr>
          </a:p>
          <a:p>
            <a:pPr algn="r"/>
            <a:r>
              <a:rPr lang="ar-SA" sz="2800" b="1" dirty="0" smtClean="0">
                <a:solidFill>
                  <a:srgbClr val="C00000"/>
                </a:solidFill>
              </a:rPr>
              <a:t>ب- جمع المادة </a:t>
            </a:r>
            <a:r>
              <a:rPr lang="ar-SA" sz="2800" b="1" dirty="0" smtClean="0">
                <a:solidFill>
                  <a:srgbClr val="C00000"/>
                </a:solidFill>
              </a:rPr>
              <a:t>التاريخية</a:t>
            </a:r>
            <a:r>
              <a:rPr lang="ar-SA" sz="2800" b="1" dirty="0" smtClean="0">
                <a:solidFill>
                  <a:srgbClr val="C00000"/>
                </a:solidFill>
              </a:rPr>
              <a:t> وهناك نوعين من المصادر</a:t>
            </a:r>
            <a:r>
              <a:rPr lang="ar-SA" sz="2800" b="1" dirty="0" smtClean="0">
                <a:solidFill>
                  <a:srgbClr val="C00000"/>
                </a:solidFill>
              </a:rPr>
              <a:t>        </a:t>
            </a:r>
            <a:r>
              <a:rPr lang="ar-SA" sz="2800" b="1" dirty="0" err="1" smtClean="0">
                <a:solidFill>
                  <a:srgbClr val="C00000"/>
                </a:solidFill>
              </a:rPr>
              <a:t>د</a:t>
            </a:r>
            <a:r>
              <a:rPr lang="ar-SA" sz="2800" b="1" dirty="0" smtClean="0">
                <a:solidFill>
                  <a:srgbClr val="C00000"/>
                </a:solidFill>
              </a:rPr>
              <a:t>- </a:t>
            </a:r>
            <a:r>
              <a:rPr lang="ar-SA" sz="2800" b="1" dirty="0" smtClean="0">
                <a:solidFill>
                  <a:srgbClr val="C00000"/>
                </a:solidFill>
              </a:rPr>
              <a:t>عرض النتائج </a:t>
            </a:r>
            <a:endParaRPr lang="en-US" sz="2800" b="1" dirty="0" smtClean="0">
              <a:solidFill>
                <a:schemeClr val="tx1"/>
              </a:solidFill>
            </a:endParaRPr>
          </a:p>
          <a:p>
            <a:pPr algn="r"/>
            <a:r>
              <a:rPr lang="ar-SA" sz="2800" b="1" dirty="0" smtClean="0">
                <a:solidFill>
                  <a:schemeClr val="tx1"/>
                </a:solidFill>
              </a:rPr>
              <a:t>1- </a:t>
            </a:r>
            <a:r>
              <a:rPr lang="ar-SA" sz="2800" b="1" u="sng" dirty="0" smtClean="0">
                <a:solidFill>
                  <a:schemeClr val="tx1"/>
                </a:solidFill>
              </a:rPr>
              <a:t>المصادر الأولية </a:t>
            </a:r>
            <a:r>
              <a:rPr lang="ar-SA" sz="2800" b="1" dirty="0" smtClean="0">
                <a:solidFill>
                  <a:schemeClr val="tx1"/>
                </a:solidFill>
              </a:rPr>
              <a:t>وتتمثل في السجلات،  والوثائق،والآثار ، وتنقسم السجلات إلي : </a:t>
            </a:r>
            <a:endParaRPr lang="en-US" sz="2800" b="1" dirty="0" smtClean="0">
              <a:solidFill>
                <a:schemeClr val="tx1"/>
              </a:solidFill>
            </a:endParaRPr>
          </a:p>
          <a:p>
            <a:pPr algn="r"/>
            <a:r>
              <a:rPr lang="ar-SA" sz="2800" b="1" dirty="0" smtClean="0">
                <a:solidFill>
                  <a:schemeClr val="tx1"/>
                </a:solidFill>
              </a:rPr>
              <a:t>- </a:t>
            </a:r>
            <a:r>
              <a:rPr lang="ar-SA" sz="2800" b="1" dirty="0" smtClean="0">
                <a:solidFill>
                  <a:schemeClr val="tx1"/>
                </a:solidFill>
              </a:rPr>
              <a:t>السجلات الرسمية : وتتمثل في الوثائق التشريعية </a:t>
            </a:r>
            <a:r>
              <a:rPr lang="ar-SA" sz="2800" b="1" dirty="0" err="1" smtClean="0">
                <a:solidFill>
                  <a:schemeClr val="tx1"/>
                </a:solidFill>
              </a:rPr>
              <a:t>او</a:t>
            </a:r>
            <a:r>
              <a:rPr lang="ar-SA" sz="2800" b="1" dirty="0" smtClean="0">
                <a:solidFill>
                  <a:schemeClr val="tx1"/>
                </a:solidFill>
              </a:rPr>
              <a:t> القضائية </a:t>
            </a:r>
            <a:r>
              <a:rPr lang="ar-SA" sz="2800" b="1" dirty="0" err="1" smtClean="0">
                <a:solidFill>
                  <a:schemeClr val="tx1"/>
                </a:solidFill>
              </a:rPr>
              <a:t>او</a:t>
            </a:r>
            <a:r>
              <a:rPr lang="ar-SA" sz="2800" b="1" dirty="0" smtClean="0">
                <a:solidFill>
                  <a:schemeClr val="tx1"/>
                </a:solidFill>
              </a:rPr>
              <a:t> التنفيذية التي تصدرها الحكومات المركزية مثل الدساتير ولقوانين والعهود والمواثيق .</a:t>
            </a:r>
            <a:endParaRPr lang="en-US" sz="2800" b="1" dirty="0" smtClean="0">
              <a:solidFill>
                <a:schemeClr val="tx1"/>
              </a:solidFill>
            </a:endParaRPr>
          </a:p>
          <a:p>
            <a:pPr algn="r"/>
            <a:r>
              <a:rPr lang="ar-SA" sz="2800" b="1" dirty="0" smtClean="0">
                <a:solidFill>
                  <a:schemeClr val="tx1"/>
                </a:solidFill>
              </a:rPr>
              <a:t>- </a:t>
            </a:r>
            <a:r>
              <a:rPr lang="ar-SA" sz="2800" b="1" dirty="0" smtClean="0">
                <a:solidFill>
                  <a:schemeClr val="tx1"/>
                </a:solidFill>
              </a:rPr>
              <a:t>السجلات الشخصية : وتتمثل في اليوميات والسير الذاتية والخطابات والمسودات الأصلية للخطب والمقالات .</a:t>
            </a:r>
            <a:endParaRPr lang="en-US" sz="2800" b="1" dirty="0" smtClean="0">
              <a:solidFill>
                <a:schemeClr val="tx1"/>
              </a:solidFill>
            </a:endParaRPr>
          </a:p>
          <a:p>
            <a:pPr algn="just"/>
            <a:r>
              <a:rPr lang="ar-SA" sz="2800" b="1" dirty="0" smtClean="0">
                <a:solidFill>
                  <a:schemeClr val="tx1"/>
                </a:solidFill>
              </a:rPr>
              <a:t>2- </a:t>
            </a:r>
            <a:r>
              <a:rPr lang="ar-SA" sz="2800" b="1" u="sng" dirty="0" smtClean="0">
                <a:solidFill>
                  <a:schemeClr val="tx1"/>
                </a:solidFill>
              </a:rPr>
              <a:t>المصادر الثانوية  </a:t>
            </a:r>
            <a:r>
              <a:rPr lang="ar-SA" sz="2800" b="1" dirty="0" smtClean="0">
                <a:solidFill>
                  <a:schemeClr val="tx1"/>
                </a:solidFill>
              </a:rPr>
              <a:t>تتمثل في الصحف والمجلات، وشهود العيان، والمذكرات والسير الذاتية، والدراسات السابقة، والكتابات الأدبية، والأعمال الفنية، والقصص،والقصائد، والأمثال، والتسجيلات الإذاعية،والتلفزيونية، وأشرطة التسجيل، وأشرطة الفيديو، والنشرات، والكتب، والدوريات،والرسومات التوضيحية، والخرائط .</a:t>
            </a:r>
            <a:endParaRPr lang="en-US" sz="2800"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215106"/>
          </a:xfrm>
        </p:spPr>
        <p:txBody>
          <a:bodyPr>
            <a:normAutofit fontScale="92500" lnSpcReduction="10000"/>
          </a:bodyPr>
          <a:lstStyle/>
          <a:p>
            <a:r>
              <a:rPr lang="ar-SA" b="1" dirty="0" smtClean="0">
                <a:solidFill>
                  <a:schemeClr val="tx1"/>
                </a:solidFill>
              </a:rPr>
              <a:t>ج- نقد البيانات التاريخية </a:t>
            </a:r>
            <a:endParaRPr lang="en-US" b="1" dirty="0" smtClean="0">
              <a:solidFill>
                <a:schemeClr val="tx1"/>
              </a:solidFill>
            </a:endParaRPr>
          </a:p>
          <a:p>
            <a:pPr algn="r"/>
            <a:r>
              <a:rPr lang="ar-SA" b="1" dirty="0" smtClean="0">
                <a:solidFill>
                  <a:schemeClr val="tx1"/>
                </a:solidFill>
              </a:rPr>
              <a:t>ويوجد نوعان للنقد: النقد الخارجي، </a:t>
            </a:r>
            <a:r>
              <a:rPr lang="ar-SA" b="1" dirty="0" err="1" smtClean="0">
                <a:solidFill>
                  <a:schemeClr val="tx1"/>
                </a:solidFill>
              </a:rPr>
              <a:t>و</a:t>
            </a:r>
            <a:r>
              <a:rPr lang="ar-SA" b="1" dirty="0" smtClean="0">
                <a:solidFill>
                  <a:schemeClr val="tx1"/>
                </a:solidFill>
              </a:rPr>
              <a:t> النقد الداخلي </a:t>
            </a:r>
            <a:endParaRPr lang="en-US" b="1" dirty="0" smtClean="0">
              <a:solidFill>
                <a:schemeClr val="tx1"/>
              </a:solidFill>
            </a:endParaRPr>
          </a:p>
          <a:p>
            <a:r>
              <a:rPr lang="ar-SA" b="1" dirty="0" smtClean="0">
                <a:solidFill>
                  <a:schemeClr val="tx1"/>
                </a:solidFill>
              </a:rPr>
              <a:t>د- عرض النتائج </a:t>
            </a:r>
            <a:endParaRPr lang="en-US" b="1" dirty="0" smtClean="0">
              <a:solidFill>
                <a:schemeClr val="tx1"/>
              </a:solidFill>
            </a:endParaRPr>
          </a:p>
          <a:p>
            <a:pPr algn="just" fontAlgn="base"/>
            <a:r>
              <a:rPr lang="ar-SA" b="1" dirty="0" smtClean="0">
                <a:solidFill>
                  <a:schemeClr val="tx1"/>
                </a:solidFill>
              </a:rPr>
              <a:t>وفي هذه المرحلة يتم  إعادة عرض الوقائع والأحداث كما حدثت في الماضي وعرض النتائج التي توصل إليها من خلال بحثه ، ومن ثم يقوم بمناقشتها وتفسيرها </a:t>
            </a:r>
            <a:endParaRPr lang="ar-SA" b="1" dirty="0" smtClean="0">
              <a:solidFill>
                <a:schemeClr val="tx1"/>
              </a:solidFill>
            </a:endParaRPr>
          </a:p>
          <a:p>
            <a:r>
              <a:rPr lang="ar-SA" b="1" dirty="0" smtClean="0">
                <a:solidFill>
                  <a:schemeClr val="tx1"/>
                </a:solidFill>
              </a:rPr>
              <a:t>مميزات المنهج التاريخي</a:t>
            </a:r>
            <a:endParaRPr lang="en-US" b="1" dirty="0" smtClean="0">
              <a:solidFill>
                <a:schemeClr val="tx1"/>
              </a:solidFill>
            </a:endParaRPr>
          </a:p>
          <a:p>
            <a:pPr algn="r"/>
            <a:r>
              <a:rPr lang="ar-SA" b="1" dirty="0" smtClean="0">
                <a:solidFill>
                  <a:schemeClr val="tx1"/>
                </a:solidFill>
              </a:rPr>
              <a:t>- يساعد المنهج التاريخي علي فهم الحاضر والتنبؤ بالمستقبل </a:t>
            </a:r>
            <a:endParaRPr lang="en-US" b="1" dirty="0" smtClean="0">
              <a:solidFill>
                <a:schemeClr val="tx1"/>
              </a:solidFill>
            </a:endParaRPr>
          </a:p>
          <a:p>
            <a:pPr algn="r"/>
            <a:r>
              <a:rPr lang="ar-SA" b="1" dirty="0" smtClean="0">
                <a:solidFill>
                  <a:schemeClr val="tx1"/>
                </a:solidFill>
              </a:rPr>
              <a:t>- يعتمد </a:t>
            </a:r>
            <a:r>
              <a:rPr lang="ar-SA" b="1" dirty="0" smtClean="0">
                <a:solidFill>
                  <a:schemeClr val="tx1"/>
                </a:solidFill>
              </a:rPr>
              <a:t>المنهج التاريخي علي الأسلوب العلمي </a:t>
            </a:r>
            <a:endParaRPr lang="en-US" b="1" dirty="0" smtClean="0">
              <a:solidFill>
                <a:schemeClr val="tx1"/>
              </a:solidFill>
            </a:endParaRPr>
          </a:p>
          <a:p>
            <a:r>
              <a:rPr lang="ar-SA" b="1" dirty="0" smtClean="0">
                <a:solidFill>
                  <a:schemeClr val="tx1"/>
                </a:solidFill>
              </a:rPr>
              <a:t>عيوب المنهج التاريخي</a:t>
            </a:r>
            <a:endParaRPr lang="en-US" b="1" dirty="0" smtClean="0">
              <a:solidFill>
                <a:schemeClr val="tx1"/>
              </a:solidFill>
            </a:endParaRPr>
          </a:p>
          <a:p>
            <a:pPr algn="r"/>
            <a:r>
              <a:rPr lang="ar-SA" b="1" dirty="0" smtClean="0">
                <a:solidFill>
                  <a:schemeClr val="tx1"/>
                </a:solidFill>
              </a:rPr>
              <a:t>- تعرض المصادر الأولية </a:t>
            </a:r>
            <a:r>
              <a:rPr lang="ar-SA" b="1" dirty="0" err="1" smtClean="0">
                <a:solidFill>
                  <a:schemeClr val="tx1"/>
                </a:solidFill>
              </a:rPr>
              <a:t>و</a:t>
            </a:r>
            <a:r>
              <a:rPr lang="ar-SA" b="1" dirty="0" smtClean="0">
                <a:solidFill>
                  <a:schemeClr val="tx1"/>
                </a:solidFill>
              </a:rPr>
              <a:t> الثانوية لأخطاء مقصودة أو تحريفات هادفة </a:t>
            </a:r>
            <a:endParaRPr lang="en-US" b="1" dirty="0" smtClean="0">
              <a:solidFill>
                <a:schemeClr val="tx1"/>
              </a:solidFill>
            </a:endParaRPr>
          </a:p>
          <a:p>
            <a:pPr algn="just" fontAlgn="base"/>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643998" cy="6429396"/>
          </a:xfrm>
        </p:spPr>
        <p:txBody>
          <a:bodyPr>
            <a:noAutofit/>
          </a:bodyPr>
          <a:lstStyle/>
          <a:p>
            <a:r>
              <a:rPr lang="ar-SA" b="1" dirty="0" smtClean="0">
                <a:solidFill>
                  <a:schemeClr val="tx1"/>
                </a:solidFill>
              </a:rPr>
              <a:t>ثانيا : المنهج التجريبي</a:t>
            </a:r>
            <a:endParaRPr lang="en-US" b="1" dirty="0" smtClean="0">
              <a:solidFill>
                <a:schemeClr val="tx1"/>
              </a:solidFill>
            </a:endParaRPr>
          </a:p>
          <a:p>
            <a:pPr algn="r"/>
            <a:r>
              <a:rPr lang="ar-SA" b="1" dirty="0" smtClean="0">
                <a:solidFill>
                  <a:schemeClr val="tx1"/>
                </a:solidFill>
              </a:rPr>
              <a:t>يعرف </a:t>
            </a:r>
            <a:r>
              <a:rPr lang="ar-SA" b="1" dirty="0" smtClean="0">
                <a:solidFill>
                  <a:schemeClr val="tx1"/>
                </a:solidFill>
              </a:rPr>
              <a:t>المنهج التجريبي </a:t>
            </a:r>
            <a:r>
              <a:rPr lang="ar-SA" b="1" dirty="0" smtClean="0">
                <a:solidFill>
                  <a:schemeClr val="tx1"/>
                </a:solidFill>
              </a:rPr>
              <a:t>: </a:t>
            </a:r>
          </a:p>
          <a:p>
            <a:pPr algn="r"/>
            <a:r>
              <a:rPr lang="ar-SA" b="1" dirty="0" smtClean="0">
                <a:solidFill>
                  <a:schemeClr val="tx1"/>
                </a:solidFill>
              </a:rPr>
              <a:t>بأنه </a:t>
            </a:r>
            <a:r>
              <a:rPr lang="ar-SA" b="1" dirty="0" smtClean="0">
                <a:solidFill>
                  <a:schemeClr val="tx1"/>
                </a:solidFill>
              </a:rPr>
              <a:t>إجراء بحثي يقوم الباحث فيه بإيجاد موقف معين يتضمن شروطا وظروفا محدده ، حيث يتحكم في بعض المتغيرات ، ويقوم بتحريك متغيرات أخري حتى يستطيع  معرفة تأثير علي هذه المتغيرات المستقلة علي المتغيرات التابعة </a:t>
            </a:r>
            <a:endParaRPr lang="ar-SA" b="1" dirty="0" smtClean="0">
              <a:solidFill>
                <a:schemeClr val="tx1"/>
              </a:solidFill>
            </a:endParaRPr>
          </a:p>
          <a:p>
            <a:pPr algn="r"/>
            <a:r>
              <a:rPr lang="ar-SA" b="1" dirty="0" smtClean="0">
                <a:solidFill>
                  <a:schemeClr val="tx1"/>
                </a:solidFill>
              </a:rPr>
              <a:t>أي </a:t>
            </a:r>
            <a:r>
              <a:rPr lang="ar-SA" b="1" dirty="0" smtClean="0">
                <a:solidFill>
                  <a:schemeClr val="tx1"/>
                </a:solidFill>
              </a:rPr>
              <a:t>أن المنهج التجريبي هو محاولة لتحديد العلاقة السببية بين متغيرات محددة ، </a:t>
            </a:r>
            <a:endParaRPr lang="ar-SA" b="1" dirty="0" smtClean="0">
              <a:solidFill>
                <a:schemeClr val="tx1"/>
              </a:solidFill>
            </a:endParaRPr>
          </a:p>
          <a:p>
            <a:pPr algn="r"/>
            <a:r>
              <a:rPr lang="ar-SA" b="1" dirty="0" smtClean="0">
                <a:solidFill>
                  <a:schemeClr val="tx1"/>
                </a:solidFill>
              </a:rPr>
              <a:t>أو </a:t>
            </a:r>
            <a:r>
              <a:rPr lang="ar-SA" b="1" dirty="0" smtClean="0">
                <a:solidFill>
                  <a:schemeClr val="tx1"/>
                </a:solidFill>
              </a:rPr>
              <a:t>هو الطريقة أو مجموعة الطرق الموصلة إلي الحقائق العلمية عن طريق إتباع الأساليب العلمية التي تعتمد أساسا علي الاختبار لكشف كل ما هو مجهول تجاه الظواهر العلمية المختلفة </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0"/>
            <a:ext cx="8858280" cy="6858000"/>
          </a:xfrm>
        </p:spPr>
        <p:txBody>
          <a:bodyPr>
            <a:noAutofit/>
          </a:bodyPr>
          <a:lstStyle/>
          <a:p>
            <a:r>
              <a:rPr lang="ar-SA" b="1" dirty="0" smtClean="0">
                <a:solidFill>
                  <a:schemeClr val="tx1"/>
                </a:solidFill>
              </a:rPr>
              <a:t>أنواع التجارب في المنهج التجريبي</a:t>
            </a:r>
            <a:endParaRPr lang="en-US" b="1" dirty="0" smtClean="0">
              <a:solidFill>
                <a:schemeClr val="tx1"/>
              </a:solidFill>
            </a:endParaRPr>
          </a:p>
          <a:p>
            <a:pPr algn="r"/>
            <a:r>
              <a:rPr lang="ar-SA" sz="2800" b="1" dirty="0" smtClean="0">
                <a:solidFill>
                  <a:schemeClr val="tx1"/>
                </a:solidFill>
              </a:rPr>
              <a:t>- التجارب العلمية وغير العلمية </a:t>
            </a:r>
            <a:endParaRPr lang="en-US" sz="2800" b="1" dirty="0" smtClean="0">
              <a:solidFill>
                <a:schemeClr val="tx1"/>
              </a:solidFill>
            </a:endParaRPr>
          </a:p>
          <a:p>
            <a:pPr algn="r"/>
            <a:r>
              <a:rPr lang="ar-SA" sz="2800" b="1" dirty="0" smtClean="0">
                <a:solidFill>
                  <a:schemeClr val="tx1"/>
                </a:solidFill>
              </a:rPr>
              <a:t>- تجارب على مجموعة واحدة </a:t>
            </a:r>
            <a:endParaRPr lang="en-US" sz="2800" b="1" dirty="0" smtClean="0">
              <a:solidFill>
                <a:schemeClr val="tx1"/>
              </a:solidFill>
            </a:endParaRPr>
          </a:p>
          <a:p>
            <a:pPr algn="r"/>
            <a:r>
              <a:rPr lang="ar-SA" sz="2800" b="1" dirty="0" smtClean="0">
                <a:solidFill>
                  <a:schemeClr val="tx1"/>
                </a:solidFill>
              </a:rPr>
              <a:t>تجارب قصيرة وتجارب طويلة </a:t>
            </a:r>
            <a:endParaRPr lang="en-US" sz="2800" b="1" dirty="0" smtClean="0">
              <a:solidFill>
                <a:schemeClr val="tx1"/>
              </a:solidFill>
            </a:endParaRPr>
          </a:p>
          <a:p>
            <a:r>
              <a:rPr lang="ar-SA" b="1" dirty="0" smtClean="0">
                <a:solidFill>
                  <a:schemeClr val="tx1"/>
                </a:solidFill>
              </a:rPr>
              <a:t>مميزات المنهج التجريبي </a:t>
            </a:r>
            <a:endParaRPr lang="en-US" b="1" dirty="0" smtClean="0">
              <a:solidFill>
                <a:schemeClr val="tx1"/>
              </a:solidFill>
            </a:endParaRPr>
          </a:p>
          <a:p>
            <a:pPr algn="r"/>
            <a:r>
              <a:rPr lang="ar-SA" b="1" dirty="0" smtClean="0">
                <a:solidFill>
                  <a:schemeClr val="tx1"/>
                </a:solidFill>
              </a:rPr>
              <a:t>- </a:t>
            </a:r>
            <a:r>
              <a:rPr lang="ar-SA" sz="2800" b="1" dirty="0" smtClean="0">
                <a:solidFill>
                  <a:schemeClr val="tx1"/>
                </a:solidFill>
              </a:rPr>
              <a:t>يستطيع </a:t>
            </a:r>
            <a:r>
              <a:rPr lang="ar-SA" sz="2800" b="1" dirty="0" smtClean="0">
                <a:solidFill>
                  <a:schemeClr val="tx1"/>
                </a:solidFill>
              </a:rPr>
              <a:t>الباحث بالجزم بشكل مطلق على أثر السبب على النتيجة </a:t>
            </a:r>
            <a:endParaRPr lang="en-US" sz="2800" b="1" dirty="0" smtClean="0">
              <a:solidFill>
                <a:schemeClr val="tx1"/>
              </a:solidFill>
            </a:endParaRPr>
          </a:p>
          <a:p>
            <a:pPr algn="r"/>
            <a:r>
              <a:rPr lang="ar-SA" sz="2800" b="1" dirty="0" smtClean="0">
                <a:solidFill>
                  <a:schemeClr val="tx1"/>
                </a:solidFill>
              </a:rPr>
              <a:t>- يعد </a:t>
            </a:r>
            <a:r>
              <a:rPr lang="ar-SA" sz="2800" b="1" dirty="0" smtClean="0">
                <a:solidFill>
                  <a:schemeClr val="tx1"/>
                </a:solidFill>
              </a:rPr>
              <a:t>المنهج التجريبي من المناهج المرنة </a:t>
            </a:r>
            <a:endParaRPr lang="en-US" sz="2800" b="1" dirty="0" smtClean="0">
              <a:solidFill>
                <a:schemeClr val="tx1"/>
              </a:solidFill>
            </a:endParaRPr>
          </a:p>
          <a:p>
            <a:pPr algn="r"/>
            <a:r>
              <a:rPr lang="ar-SA" sz="2800" b="1" dirty="0" smtClean="0">
                <a:solidFill>
                  <a:schemeClr val="tx1"/>
                </a:solidFill>
              </a:rPr>
              <a:t>- يعد </a:t>
            </a:r>
            <a:r>
              <a:rPr lang="ar-SA" sz="2800" b="1" dirty="0" smtClean="0">
                <a:solidFill>
                  <a:schemeClr val="tx1"/>
                </a:solidFill>
              </a:rPr>
              <a:t>المنهج التجريبي المنهج الوحيد الذي يضبط المتغيرات الخارجية التي تؤثر على المتغير التابع</a:t>
            </a:r>
            <a:endParaRPr lang="en-US" sz="2800" b="1" dirty="0" smtClean="0">
              <a:solidFill>
                <a:schemeClr val="tx1"/>
              </a:solidFill>
            </a:endParaRPr>
          </a:p>
          <a:p>
            <a:r>
              <a:rPr lang="ar-SA" b="1" dirty="0" smtClean="0">
                <a:solidFill>
                  <a:schemeClr val="tx1"/>
                </a:solidFill>
              </a:rPr>
              <a:t>عيوب المنهج التجريبي </a:t>
            </a:r>
            <a:endParaRPr lang="en-US" b="1" dirty="0" smtClean="0">
              <a:solidFill>
                <a:schemeClr val="tx1"/>
              </a:solidFill>
            </a:endParaRPr>
          </a:p>
          <a:p>
            <a:pPr algn="r"/>
            <a:r>
              <a:rPr lang="ar-SA" sz="2800" b="1" dirty="0" smtClean="0">
                <a:solidFill>
                  <a:schemeClr val="tx1"/>
                </a:solidFill>
              </a:rPr>
              <a:t>- التجريب </a:t>
            </a:r>
            <a:r>
              <a:rPr lang="ar-SA" sz="2800" b="1" dirty="0" smtClean="0">
                <a:solidFill>
                  <a:schemeClr val="tx1"/>
                </a:solidFill>
              </a:rPr>
              <a:t>يتم علي عينة واحدة </a:t>
            </a:r>
            <a:endParaRPr lang="en-US" sz="2800" b="1" dirty="0" smtClean="0">
              <a:solidFill>
                <a:schemeClr val="tx1"/>
              </a:solidFill>
            </a:endParaRPr>
          </a:p>
          <a:p>
            <a:pPr algn="r"/>
            <a:r>
              <a:rPr lang="ar-SA" sz="2800" b="1" dirty="0" smtClean="0">
                <a:solidFill>
                  <a:schemeClr val="tx1"/>
                </a:solidFill>
              </a:rPr>
              <a:t>- من </a:t>
            </a:r>
            <a:r>
              <a:rPr lang="ar-SA" sz="2800" b="1" dirty="0" smtClean="0">
                <a:solidFill>
                  <a:schemeClr val="tx1"/>
                </a:solidFill>
              </a:rPr>
              <a:t>الصعب على الباحث التجريب في الظواهر الإنسانية</a:t>
            </a:r>
            <a:endParaRPr lang="en-US" sz="2800" b="1" dirty="0" smtClean="0">
              <a:solidFill>
                <a:schemeClr val="tx1"/>
              </a:solidFill>
            </a:endParaRPr>
          </a:p>
          <a:p>
            <a:pPr algn="r"/>
            <a:r>
              <a:rPr lang="ar-SA" sz="2800" b="1" dirty="0" smtClean="0">
                <a:solidFill>
                  <a:schemeClr val="tx1"/>
                </a:solidFill>
              </a:rPr>
              <a:t>- المنهج </a:t>
            </a:r>
            <a:r>
              <a:rPr lang="ar-SA" sz="2800" b="1" dirty="0" smtClean="0">
                <a:solidFill>
                  <a:schemeClr val="tx1"/>
                </a:solidFill>
              </a:rPr>
              <a:t>التجريبي لا يوفر معلومات جديدة </a:t>
            </a:r>
            <a:endParaRPr lang="en-US" sz="2800"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0"/>
            <a:ext cx="8858280" cy="6858000"/>
          </a:xfrm>
        </p:spPr>
        <p:txBody>
          <a:bodyPr>
            <a:noAutofit/>
          </a:bodyPr>
          <a:lstStyle/>
          <a:p>
            <a:pPr algn="r"/>
            <a:r>
              <a:rPr lang="ar-SA" b="1" dirty="0" smtClean="0">
                <a:solidFill>
                  <a:schemeClr val="tx1"/>
                </a:solidFill>
              </a:rPr>
              <a:t>ثالثا : منهج المسح الإعلامي</a:t>
            </a:r>
            <a:endParaRPr lang="en-US" b="1" dirty="0" smtClean="0">
              <a:solidFill>
                <a:schemeClr val="tx1"/>
              </a:solidFill>
            </a:endParaRPr>
          </a:p>
          <a:p>
            <a:pPr algn="r"/>
            <a:r>
              <a:rPr lang="ar-SA" b="1" dirty="0" smtClean="0">
                <a:solidFill>
                  <a:schemeClr val="tx1"/>
                </a:solidFill>
              </a:rPr>
              <a:t>ويعرف منهج المسح بأنه مجموعة الظواهر التي تضم عدد من المفردات المكونة لمجتمع البحث ولمدة زمنية كافية للحصول علي البيانات والمعلومات ومعالجتها، ويعرف منهج المسح بأنه استخدام طريقة  منظمة لتحليل وتفسير وتصوير وتشخيص الوضع الراهن لمؤسسات المعلومات والمستفيدين منها وما يرتبط بهما.</a:t>
            </a:r>
            <a:endParaRPr lang="en-US" b="1" dirty="0" smtClean="0">
              <a:solidFill>
                <a:schemeClr val="tx1"/>
              </a:solidFill>
            </a:endParaRPr>
          </a:p>
          <a:p>
            <a:pPr algn="r"/>
            <a:r>
              <a:rPr lang="ar-SA" b="1" dirty="0" smtClean="0">
                <a:solidFill>
                  <a:schemeClr val="tx1"/>
                </a:solidFill>
              </a:rPr>
              <a:t>ويشمل منهج المسح ما يلي </a:t>
            </a:r>
            <a:endParaRPr lang="en-US" b="1" dirty="0" smtClean="0">
              <a:solidFill>
                <a:schemeClr val="tx1"/>
              </a:solidFill>
            </a:endParaRPr>
          </a:p>
          <a:p>
            <a:pPr algn="r"/>
            <a:r>
              <a:rPr lang="ar-SA" b="1" dirty="0" smtClean="0">
                <a:solidFill>
                  <a:schemeClr val="tx1"/>
                </a:solidFill>
              </a:rPr>
              <a:t>أ- مسح الرأي العام </a:t>
            </a:r>
            <a:endParaRPr lang="en-US" b="1" dirty="0" smtClean="0">
              <a:solidFill>
                <a:schemeClr val="tx1"/>
              </a:solidFill>
            </a:endParaRPr>
          </a:p>
          <a:p>
            <a:pPr algn="r"/>
            <a:r>
              <a:rPr lang="ar-SA" b="1" dirty="0" smtClean="0">
                <a:solidFill>
                  <a:schemeClr val="tx1"/>
                </a:solidFill>
              </a:rPr>
              <a:t>ب- مسح جمهور وسائل الإعلام </a:t>
            </a:r>
            <a:endParaRPr lang="en-US" b="1" dirty="0" smtClean="0">
              <a:solidFill>
                <a:schemeClr val="tx1"/>
              </a:solidFill>
            </a:endParaRPr>
          </a:p>
          <a:p>
            <a:pPr algn="r"/>
            <a:r>
              <a:rPr lang="ar-SA" b="1" dirty="0" smtClean="0">
                <a:solidFill>
                  <a:schemeClr val="tx1"/>
                </a:solidFill>
              </a:rPr>
              <a:t>ج- مسح وسائل الإعلام </a:t>
            </a:r>
            <a:endParaRPr lang="en-US" b="1" dirty="0" smtClean="0">
              <a:solidFill>
                <a:schemeClr val="tx1"/>
              </a:solidFill>
            </a:endParaRPr>
          </a:p>
          <a:p>
            <a:pPr algn="r"/>
            <a:r>
              <a:rPr lang="ar-SA" b="1" dirty="0" smtClean="0">
                <a:solidFill>
                  <a:schemeClr val="tx1"/>
                </a:solidFill>
              </a:rPr>
              <a:t>د- مسح أساليب الممارسة الإعلامية </a:t>
            </a:r>
            <a:endParaRPr lang="en-US" b="1" dirty="0" smtClean="0">
              <a:solidFill>
                <a:schemeClr val="tx1"/>
              </a:solidFill>
            </a:endParaRPr>
          </a:p>
          <a:p>
            <a:pPr algn="r"/>
            <a:r>
              <a:rPr lang="ar-SA" b="1" dirty="0" smtClean="0">
                <a:solidFill>
                  <a:schemeClr val="tx1"/>
                </a:solidFill>
              </a:rPr>
              <a:t>ه – تحليل المضمون </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853</Words>
  <Application>Microsoft Office PowerPoint</Application>
  <PresentationFormat>عرض على الشاشة (3:4)‏</PresentationFormat>
  <Paragraphs>86</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المحاضرة الثالثة مناهج البحث في الدراسات الإعلامية </vt:lpstr>
      <vt:lpstr>مناهج البحث في الدراسات الإعلامية</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الي الراديو والتلفزيون</dc:title>
  <dc:creator>essam</dc:creator>
  <cp:lastModifiedBy>essam</cp:lastModifiedBy>
  <cp:revision>48</cp:revision>
  <dcterms:created xsi:type="dcterms:W3CDTF">2020-10-10T08:07:05Z</dcterms:created>
  <dcterms:modified xsi:type="dcterms:W3CDTF">2020-10-11T08:32:56Z</dcterms:modified>
</cp:coreProperties>
</file>